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6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4" d="100"/>
          <a:sy n="54" d="100"/>
        </p:scale>
        <p:origin x="1380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Atekelt K.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65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Atekelt K.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5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Atekelt K.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428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Atekelt K.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91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Atekelt K.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5252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Atekelt K.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21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36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C79-845B-412D-9B33-E47717B1D65F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Atekelt K.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F183-3BFD-412D-ACF0-834A348ED2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3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75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64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9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92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1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4A8B1-EBA6-4A67-9F23-DECD55A4090D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0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4A8B1-EBA6-4A67-9F23-DECD55A4090D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Atekelt K.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C2AF7B-D98A-441F-80F1-C7CBC01C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55A9-A0E4-4E23-8A8B-9ECCE7860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829994"/>
            <a:ext cx="7766936" cy="322084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Assessing Toronto's Neighborhood to Open Chinese Restaurant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D5A89-62D4-4161-B3EE-FAF8656F31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Atekelt K.</a:t>
            </a:r>
          </a:p>
          <a:p>
            <a:pPr algn="ctr"/>
            <a:r>
              <a:rPr lang="en-US" sz="2800" dirty="0"/>
              <a:t>December 2019</a:t>
            </a:r>
          </a:p>
        </p:txBody>
      </p:sp>
    </p:spTree>
    <p:extLst>
      <p:ext uri="{BB962C8B-B14F-4D97-AF65-F5344CB8AC3E}">
        <p14:creationId xmlns:p14="http://schemas.microsoft.com/office/powerpoint/2010/main" val="1962963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2132-7DED-4871-B996-437B51610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06" y="159435"/>
            <a:ext cx="8596668" cy="600222"/>
          </a:xfrm>
        </p:spPr>
        <p:txBody>
          <a:bodyPr>
            <a:normAutofit fontScale="90000"/>
          </a:bodyPr>
          <a:lstStyle/>
          <a:p>
            <a:r>
              <a:rPr lang="en-US" dirty="0"/>
              <a:t> Detail analysis results of Cluster-4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27E72-25CD-46DE-ACC5-5721B9046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64"/>
          <a:stretch/>
        </p:blipFill>
        <p:spPr>
          <a:xfrm>
            <a:off x="-32910" y="871623"/>
            <a:ext cx="4000150" cy="5962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D11EA-3C9A-4802-8975-A3724ADB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6"/>
          <a:stretch/>
        </p:blipFill>
        <p:spPr>
          <a:xfrm>
            <a:off x="3877594" y="888756"/>
            <a:ext cx="4000151" cy="5931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CC89FB-6DB4-40E4-9290-8AFCBD755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85"/>
          <a:stretch/>
        </p:blipFill>
        <p:spPr>
          <a:xfrm>
            <a:off x="7949173" y="922399"/>
            <a:ext cx="4242827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B5A2-5058-4A6E-B8C9-9CC52DB0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D35F9-BF38-406A-AFEF-A6411748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9154"/>
            <a:ext cx="8968690" cy="5118846"/>
          </a:xfrm>
        </p:spPr>
        <p:txBody>
          <a:bodyPr/>
          <a:lstStyle/>
          <a:p>
            <a:r>
              <a:rPr lang="en-US" sz="2200" dirty="0"/>
              <a:t>Two potential locations for Chinese restaurant were identified using clustering algorism, such as 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Cloverdale, Islington, Martin Grove, Princess Neighborhoods in Etobicoke borough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 err="1"/>
              <a:t>Harbourfront</a:t>
            </a:r>
            <a:r>
              <a:rPr lang="en-US" sz="2200" dirty="0"/>
              <a:t> Neighborhood in Downtown Toronto Borough </a:t>
            </a:r>
          </a:p>
          <a:p>
            <a:r>
              <a:rPr lang="en-US" sz="2200" dirty="0"/>
              <a:t> Both locations have considerably large  and dense Chinese population (potential customers)</a:t>
            </a:r>
          </a:p>
          <a:p>
            <a:r>
              <a:rPr lang="en-US" sz="2200" dirty="0"/>
              <a:t>9 Chinese restaurants are existed at 3 different neighborhoods in Etobicoke  borough, that serves 27,085 Chinese population in the borough </a:t>
            </a:r>
          </a:p>
          <a:p>
            <a:r>
              <a:rPr lang="en-US" sz="2200" dirty="0"/>
              <a:t>No Chinese restaurant in  the entire Downtown Toronto Borough , while the total Chinese Population in the brough is 36,4250 (good potential)</a:t>
            </a:r>
          </a:p>
        </p:txBody>
      </p:sp>
    </p:spTree>
    <p:extLst>
      <p:ext uri="{BB962C8B-B14F-4D97-AF65-F5344CB8AC3E}">
        <p14:creationId xmlns:p14="http://schemas.microsoft.com/office/powerpoint/2010/main" val="2784009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AC2A-BED1-453C-96DC-DCEBD439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FF074-E3E2-4F9F-88BD-2402919A0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45207" cy="3880773"/>
          </a:xfrm>
        </p:spPr>
        <p:txBody>
          <a:bodyPr/>
          <a:lstStyle/>
          <a:p>
            <a:r>
              <a:rPr lang="en-US" sz="2400" dirty="0"/>
              <a:t>From the result , I concluded that  </a:t>
            </a:r>
            <a:r>
              <a:rPr lang="en-US" sz="2400" b="1" dirty="0">
                <a:solidFill>
                  <a:srgbClr val="00B0F0"/>
                </a:solidFill>
              </a:rPr>
              <a:t>Downtown Toronto</a:t>
            </a:r>
            <a:r>
              <a:rPr lang="en-US" sz="2400" dirty="0">
                <a:solidFill>
                  <a:srgbClr val="00B0F0"/>
                </a:solidFill>
              </a:rPr>
              <a:t> Borough, </a:t>
            </a:r>
            <a:r>
              <a:rPr lang="en-US" sz="2400" dirty="0"/>
              <a:t>specifically </a:t>
            </a:r>
            <a:r>
              <a:rPr lang="en-US" sz="2400" b="1" dirty="0" err="1">
                <a:solidFill>
                  <a:srgbClr val="00B0F0"/>
                </a:solidFill>
              </a:rPr>
              <a:t>Harbourfront</a:t>
            </a:r>
            <a:r>
              <a:rPr lang="en-US" sz="2400" dirty="0">
                <a:solidFill>
                  <a:srgbClr val="00B0F0"/>
                </a:solidFill>
              </a:rPr>
              <a:t> Neighborhood  </a:t>
            </a:r>
            <a:r>
              <a:rPr lang="en-US" sz="2400" dirty="0"/>
              <a:t>is the best location  for the investors to  open Chinese Restaurant.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3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14B6-FA55-4106-83E1-7D562C07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5296-E6A7-4490-BB30-92A85488B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18" y="1478402"/>
            <a:ext cx="4183395" cy="513021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Toronto is the most populated, multicultural and multiracial Canadian city. </a:t>
            </a:r>
          </a:p>
          <a:p>
            <a:r>
              <a:rPr lang="en-US" sz="2400" b="1" dirty="0"/>
              <a:t>Demography ( 2016):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Population- Above 2.8 Million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Density -4,149.5 people per square kilometer (10,750/</a:t>
            </a:r>
            <a:r>
              <a:rPr lang="en-US" sz="2400" dirty="0" err="1"/>
              <a:t>sq</a:t>
            </a:r>
            <a:r>
              <a:rPr lang="en-US" sz="2400" dirty="0"/>
              <a:t> mi)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Chinese community has 12% share (more than other cities of Canada)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B5CC0-0636-4A6A-AF57-269D3BC91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7" r="10585"/>
          <a:stretch/>
        </p:blipFill>
        <p:spPr>
          <a:xfrm>
            <a:off x="404789" y="1478402"/>
            <a:ext cx="5423429" cy="43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7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0118-6BFA-4D67-8F4B-15D89F82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9C3C-C838-4D19-BB18-C745B176A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89" y="1417983"/>
            <a:ext cx="9526539" cy="5440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3200" dirty="0">
                <a:solidFill>
                  <a:srgbClr val="00B0F0"/>
                </a:solidFill>
              </a:rPr>
              <a:t>Business Description:</a:t>
            </a:r>
          </a:p>
          <a:p>
            <a:r>
              <a:rPr lang="en-US" sz="2400" dirty="0"/>
              <a:t> Many Chinese restaurants in Toronto city but not evenly located asper Chinese community density magnitude</a:t>
            </a:r>
          </a:p>
          <a:p>
            <a:r>
              <a:rPr lang="en-US" sz="2400" dirty="0"/>
              <a:t> There are considerably high potential costumers for Chinese restaurant</a:t>
            </a:r>
          </a:p>
          <a:p>
            <a:r>
              <a:rPr lang="en-US" sz="2400" dirty="0"/>
              <a:t>The  business can be more profitable , when it opens at optimal location</a:t>
            </a:r>
          </a:p>
          <a:p>
            <a:r>
              <a:rPr lang="en-US" sz="2400" b="1" dirty="0"/>
              <a:t>The Question : </a:t>
            </a:r>
            <a:r>
              <a:rPr lang="en-US" sz="2400" dirty="0"/>
              <a:t>Where the Chinese restaurant should be located to yield more profit?</a:t>
            </a:r>
          </a:p>
          <a:p>
            <a:r>
              <a:rPr lang="en-US" sz="2400" b="1" dirty="0"/>
              <a:t>The Hypothesis:  </a:t>
            </a:r>
            <a:r>
              <a:rPr lang="en-US" sz="2400" dirty="0"/>
              <a:t>To make the Chinese Restaurant business profitable  better to open it in the neighborhood with no or limited Chinese restaurant and with more Chinese residence.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628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6C84-C1F1-4D8E-B44D-3C71AD22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Data  acquisition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AA4EAC-55FF-4A4F-A240-B9E07F899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8" b="5060"/>
          <a:stretch/>
        </p:blipFill>
        <p:spPr>
          <a:xfrm>
            <a:off x="6763" y="1930401"/>
            <a:ext cx="6274767" cy="345209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AC2163-A984-46F7-BD71-0FC8AD345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75509"/>
            <a:ext cx="4066309" cy="5173953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400" b="1" dirty="0"/>
              <a:t>List of Postal code :</a:t>
            </a:r>
            <a:r>
              <a:rPr lang="en-US" sz="2400" dirty="0"/>
              <a:t>the postal code, borough and the name of all the neighborhoods in Toronto</a:t>
            </a:r>
          </a:p>
          <a:p>
            <a:pPr lvl="0"/>
            <a:r>
              <a:rPr lang="en-US" sz="2400" b="1" dirty="0"/>
              <a:t>Geospatial data:</a:t>
            </a:r>
            <a:r>
              <a:rPr lang="en-US" sz="2400" dirty="0"/>
              <a:t>  the geographical coordinates of the neighborhoods.</a:t>
            </a:r>
          </a:p>
          <a:p>
            <a:r>
              <a:rPr lang="en-US" sz="2400" b="1" dirty="0"/>
              <a:t>Demographics of Toronto: </a:t>
            </a:r>
            <a:r>
              <a:rPr lang="en-US" sz="2400" dirty="0"/>
              <a:t>the distribution of population by their ethnicity</a:t>
            </a:r>
          </a:p>
          <a:p>
            <a:r>
              <a:rPr lang="en-US" sz="2400" b="1" dirty="0"/>
              <a:t>Venues detail in Toronto </a:t>
            </a:r>
            <a:r>
              <a:rPr lang="en-US" sz="2400" dirty="0"/>
              <a:t>: extracted using </a:t>
            </a:r>
            <a:r>
              <a:rPr lang="en-US" sz="2400" b="1" dirty="0"/>
              <a:t>Four square’s API: 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55EAA-69EB-413D-9FD8-6A0279AE200E}"/>
              </a:ext>
            </a:extLst>
          </p:cNvPr>
          <p:cNvSpPr txBox="1"/>
          <p:nvPr/>
        </p:nvSpPr>
        <p:spPr>
          <a:xfrm>
            <a:off x="677334" y="5619404"/>
            <a:ext cx="450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Toronto city’s Boroughs</a:t>
            </a:r>
          </a:p>
        </p:txBody>
      </p:sp>
    </p:spTree>
    <p:extLst>
      <p:ext uri="{BB962C8B-B14F-4D97-AF65-F5344CB8AC3E}">
        <p14:creationId xmlns:p14="http://schemas.microsoft.com/office/powerpoint/2010/main" val="185031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19D9-E042-462D-99B8-397F6DD9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714DB-D706-4497-9E30-F41954CBE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0201"/>
            <a:ext cx="9381066" cy="4441162"/>
          </a:xfrm>
        </p:spPr>
        <p:txBody>
          <a:bodyPr>
            <a:normAutofit/>
          </a:bodyPr>
          <a:lstStyle/>
          <a:p>
            <a:r>
              <a:rPr lang="en-US" sz="2400" dirty="0"/>
              <a:t>Understand and described the business problem properly is the crucial stage to identify the methods and materials adopted</a:t>
            </a:r>
          </a:p>
          <a:p>
            <a:r>
              <a:rPr lang="en-US" sz="2400" dirty="0"/>
              <a:t> Selection of reliability Data sources</a:t>
            </a:r>
          </a:p>
          <a:p>
            <a:r>
              <a:rPr lang="en-US" sz="2400" dirty="0"/>
              <a:t>Data Acquisition  and Preparation  using Python</a:t>
            </a:r>
          </a:p>
          <a:p>
            <a:r>
              <a:rPr lang="en-US" sz="2400" dirty="0"/>
              <a:t>Data analysis using Python</a:t>
            </a:r>
          </a:p>
          <a:p>
            <a:r>
              <a:rPr lang="en-US" sz="2400" dirty="0"/>
              <a:t>K-mean Clustering Model development  using Python</a:t>
            </a:r>
          </a:p>
          <a:p>
            <a:r>
              <a:rPr lang="en-US" sz="2400" dirty="0"/>
              <a:t>Visualization with Python</a:t>
            </a:r>
          </a:p>
          <a:p>
            <a:r>
              <a:rPr lang="en-US" sz="2400" dirty="0"/>
              <a:t>Select the best place to open the Chinese restaurant</a:t>
            </a:r>
          </a:p>
        </p:txBody>
      </p:sp>
    </p:spTree>
    <p:extLst>
      <p:ext uri="{BB962C8B-B14F-4D97-AF65-F5344CB8AC3E}">
        <p14:creationId xmlns:p14="http://schemas.microsoft.com/office/powerpoint/2010/main" val="1755350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F070-E5A3-4C7B-B58C-B91F03B2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BBFDC-048A-44D2-B280-09CFFA79F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06" y="1454728"/>
            <a:ext cx="9248546" cy="178066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 A total of 118  Chinese restaurants were explored </a:t>
            </a:r>
          </a:p>
          <a:p>
            <a:r>
              <a:rPr lang="en-US" sz="2400" dirty="0"/>
              <a:t>106 Chinese restaurants were found  only at </a:t>
            </a:r>
            <a:r>
              <a:rPr lang="en-US" sz="2400" b="1" i="1" dirty="0"/>
              <a:t>North York  </a:t>
            </a:r>
            <a:r>
              <a:rPr lang="en-US" sz="2400" dirty="0"/>
              <a:t>and </a:t>
            </a:r>
            <a:r>
              <a:rPr lang="en-US" sz="2400" b="1" i="1" dirty="0" err="1"/>
              <a:t>Scarbought</a:t>
            </a:r>
            <a:r>
              <a:rPr lang="en-US" sz="2400" b="1" i="1" dirty="0"/>
              <a:t> </a:t>
            </a:r>
            <a:r>
              <a:rPr lang="en-US" sz="2400" dirty="0"/>
              <a:t> boroughs.</a:t>
            </a:r>
          </a:p>
          <a:p>
            <a:r>
              <a:rPr lang="en-US" sz="2400" dirty="0"/>
              <a:t>The K-mean Clustering outputs are characterized as: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9891B-03E8-43A5-BD00-D696A83A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6" y="3429000"/>
            <a:ext cx="922093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19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B12DB-AC3C-4B56-B41A-34B09875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F49CB-7F09-4E29-98E4-BC7993C7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977952"/>
            <a:ext cx="8719884" cy="880048"/>
          </a:xfrm>
        </p:spPr>
        <p:txBody>
          <a:bodyPr>
            <a:normAutofit fontScale="92500" lnSpcReduction="20000"/>
          </a:bodyPr>
          <a:lstStyle/>
          <a:p>
            <a:pPr marL="0" marR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i="1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2:  Clustered map of Toronto, Canada (input: latitude, longitude ,Neighborhood ,Clustering label ,Chinese restaurants ,Chinese population). Cluster-0: </a:t>
            </a:r>
            <a:r>
              <a:rPr lang="en-US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i="1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Cluster 1: </a:t>
            </a:r>
            <a:r>
              <a:rPr lang="en-US" b="1" i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</a:t>
            </a:r>
            <a:r>
              <a:rPr lang="en-US" i="1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Cluster-2: </a:t>
            </a:r>
            <a:r>
              <a:rPr lang="en-US" b="1" i="1" dirty="0">
                <a:solidFill>
                  <a:srgbClr val="15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 Green</a:t>
            </a:r>
            <a:r>
              <a:rPr lang="en-US" i="1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Cluster -3: </a:t>
            </a:r>
            <a:r>
              <a:rPr lang="en-US" b="1" i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 Blue</a:t>
            </a:r>
            <a:r>
              <a:rPr lang="en-US" i="1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Cluster-4:</a:t>
            </a:r>
            <a:r>
              <a:rPr lang="en-US" b="1" i="1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rgbClr val="C55A1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Orange</a:t>
            </a:r>
            <a:endParaRPr lang="en-US" i="1" dirty="0">
              <a:solidFill>
                <a:srgbClr val="44546A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3F62D-6D1F-4918-A1C3-8783D52D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1318766"/>
            <a:ext cx="6166587" cy="45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0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BFFD-D58A-409E-8426-06BF0577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8D13-F195-4CB3-ABDB-25724C3E1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8973"/>
            <a:ext cx="8596668" cy="459239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Important findings:</a:t>
            </a:r>
          </a:p>
          <a:p>
            <a:r>
              <a:rPr lang="en-US" sz="2200" dirty="0"/>
              <a:t>Chinese population size of </a:t>
            </a:r>
            <a:r>
              <a:rPr lang="en-US" sz="2200" b="1" dirty="0"/>
              <a:t>14,921</a:t>
            </a:r>
            <a:r>
              <a:rPr lang="en-US" sz="2200" dirty="0"/>
              <a:t> live in </a:t>
            </a:r>
            <a:r>
              <a:rPr lang="en-US" sz="2200" b="1" dirty="0"/>
              <a:t>Etobicoke Borough </a:t>
            </a:r>
            <a:r>
              <a:rPr lang="en-US" sz="2200" dirty="0"/>
              <a:t>(Specifically at: Cloverdale, Islington, Martin Grove, Princess Neighborhood) without Chinese restaurant in their vicinity ( labeled in Cluster 4).  </a:t>
            </a:r>
          </a:p>
          <a:p>
            <a:r>
              <a:rPr lang="en-US" sz="2200" dirty="0"/>
              <a:t>Chinese population size of </a:t>
            </a:r>
            <a:r>
              <a:rPr lang="en-US" sz="2200" b="1" dirty="0"/>
              <a:t>10,000 </a:t>
            </a:r>
            <a:r>
              <a:rPr lang="en-US" sz="2200" dirty="0"/>
              <a:t>live in </a:t>
            </a:r>
            <a:r>
              <a:rPr lang="en-US" sz="2200" b="1" dirty="0"/>
              <a:t>Downtown Toronto Borough </a:t>
            </a:r>
            <a:r>
              <a:rPr lang="en-US" sz="2200" dirty="0"/>
              <a:t>( specifically at : </a:t>
            </a:r>
            <a:r>
              <a:rPr lang="en-US" sz="2200" dirty="0" err="1"/>
              <a:t>Harbourfront</a:t>
            </a:r>
            <a:r>
              <a:rPr lang="en-US" sz="2200" dirty="0"/>
              <a:t> Neighborhood )without Chinese restaurant in the nearby.</a:t>
            </a:r>
          </a:p>
          <a:p>
            <a:r>
              <a:rPr lang="en-US" sz="2200" dirty="0"/>
              <a:t>In  comparison with others considerably larger Chinese population are living in these boroughs in the absence of Chinese restaurants.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2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BFFD-D58A-409E-8426-06BF0577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8D13-F195-4CB3-ABDB-25724C3E1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8973"/>
            <a:ext cx="8596668" cy="459239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Important findings:</a:t>
            </a:r>
          </a:p>
          <a:p>
            <a:r>
              <a:rPr lang="en-US" sz="2200" dirty="0"/>
              <a:t>Chinese population size of </a:t>
            </a:r>
            <a:r>
              <a:rPr lang="en-US" sz="2200" b="1" dirty="0"/>
              <a:t>14,921</a:t>
            </a:r>
            <a:r>
              <a:rPr lang="en-US" sz="2200" dirty="0"/>
              <a:t> ( density =14,937) live in </a:t>
            </a:r>
            <a:r>
              <a:rPr lang="en-US" sz="2200" b="1" dirty="0"/>
              <a:t>Etobicoke Borough </a:t>
            </a:r>
            <a:r>
              <a:rPr lang="en-US" sz="2200" dirty="0"/>
              <a:t>(Specifically at: Cloverdale, Islington, Martin Grove, Princess Neighborhood) without Chinese restaurant in their vicinity ( assigned in Cluster 4).  </a:t>
            </a:r>
          </a:p>
          <a:p>
            <a:r>
              <a:rPr lang="en-US" sz="2200" dirty="0"/>
              <a:t>Chinese population size of </a:t>
            </a:r>
            <a:r>
              <a:rPr lang="en-US" sz="2200" b="1" dirty="0"/>
              <a:t>10,042  ( density=25,823)</a:t>
            </a:r>
            <a:r>
              <a:rPr lang="en-US" sz="2200" dirty="0"/>
              <a:t>live in </a:t>
            </a:r>
            <a:r>
              <a:rPr lang="en-US" sz="2200" b="1" dirty="0"/>
              <a:t>Downtown Toronto Borough </a:t>
            </a:r>
            <a:r>
              <a:rPr lang="en-US" sz="2200" dirty="0"/>
              <a:t>( specifically at : </a:t>
            </a:r>
            <a:r>
              <a:rPr lang="en-US" sz="2200" dirty="0" err="1"/>
              <a:t>Harbourfront</a:t>
            </a:r>
            <a:r>
              <a:rPr lang="en-US" sz="2200" dirty="0"/>
              <a:t> Neighborhood )without Chinese restaurant in the nearby (assigned in Cluster 4). </a:t>
            </a:r>
          </a:p>
          <a:p>
            <a:r>
              <a:rPr lang="en-US" sz="2200" dirty="0"/>
              <a:t>In  comparison with others considerably larger Chinese population with their density  are living in these boroughs in the absence of Chinese restaurants.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340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</TotalTime>
  <Words>660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Trebuchet MS</vt:lpstr>
      <vt:lpstr>Wingdings</vt:lpstr>
      <vt:lpstr>Wingdings 3</vt:lpstr>
      <vt:lpstr>Facet</vt:lpstr>
      <vt:lpstr>Assessing Toronto's Neighborhood to Open Chinese Restaurant</vt:lpstr>
      <vt:lpstr>Background</vt:lpstr>
      <vt:lpstr>Cont.….</vt:lpstr>
      <vt:lpstr>Data  acquisition </vt:lpstr>
      <vt:lpstr>Methods and Materials</vt:lpstr>
      <vt:lpstr>Results</vt:lpstr>
      <vt:lpstr>Cont.…</vt:lpstr>
      <vt:lpstr>Cont….</vt:lpstr>
      <vt:lpstr>Cont….</vt:lpstr>
      <vt:lpstr> Detail analysis results of Cluster-4 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Toronto's Neighborhood to Open Chinese Restaurant</dc:title>
  <dc:creator>Atekelt Kebede</dc:creator>
  <cp:lastModifiedBy>Atekelt Kebede</cp:lastModifiedBy>
  <cp:revision>14</cp:revision>
  <dcterms:created xsi:type="dcterms:W3CDTF">2019-12-28T03:48:20Z</dcterms:created>
  <dcterms:modified xsi:type="dcterms:W3CDTF">2019-12-28T05:19:33Z</dcterms:modified>
</cp:coreProperties>
</file>